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5555"/>
    <a:srgbClr val="0096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4" d="100"/>
          <a:sy n="64" d="100"/>
        </p:scale>
        <p:origin x="1382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956418-3850-054A-490D-5D62DAE12C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C160817-017E-E10F-4FBC-06BAC31B9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724205E-80B1-761F-0BAF-F11249467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60917D-8EFD-76B2-F231-87FF17C9D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454CCE-DAE8-4AA3-0D6D-05F31E843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00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020473-97DC-1E94-984D-9785D18F0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394C8F5-3127-52D6-1E25-72B28A49A1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48B43C-2127-B7F5-FBA3-AF57C4ED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F00A25-2AD3-A5E7-BEB9-A670221F5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135BB8-5083-FAC8-F7DC-D56F51E0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038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CCD0057-732C-97CA-7E1F-FDA6B9EE20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4D4272F-F7EA-2F04-46CC-C4101322E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739FA74-E76D-ADD9-3E4F-CE827047C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12D68C-3987-3A29-F3B9-A7B847B44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440E9BB-28BC-D72B-06EC-C7F77BA26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800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CC5406-E83C-DE64-BAEF-289EE4522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41890C5-7C30-BD2B-5F51-2BF65485A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458B899-8582-6040-C117-7245C580D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2566D5E-EBCF-1AAB-A38B-581593014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897404-67AC-1DD8-EEC1-4613A401C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443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AC81C3-6216-0A22-02F5-2C8EE19CC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6239D91-651F-93A1-FEDA-DBF569301B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18651D-F8FD-CD85-BA5A-E6D2CF311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36ED0BE-46E4-EF35-2458-C23FFA5CE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9EAA789-FE63-4DCD-5BB9-A78631D29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4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FFD227-66BB-EE8D-8B84-882FF76C8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634D10-086F-6763-6B05-5096729ED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AF4F0F7-7865-D725-7420-477492EA6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53D9ABB-2F9C-34C5-5FAE-FF7A440D2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398C3EB-3CF1-187B-507B-1A4231BCE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4B89317-A3D5-005A-2865-6E4A8BD70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582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614852-CACC-C40E-4899-BC9545A8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3573E1C-E0A0-1C24-167B-D5D32E140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E939E9F-9377-E491-6D27-E6A80326B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3788859-F544-2FB1-9900-389A91348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39AC0AF-5D0B-F711-6FC1-34EB824FD2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18132B4-36F7-73B0-44E6-545F3225E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7399D18-76E8-28AD-233D-B8CD8CDD1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E7F174B-6C0E-CE9F-9728-249C2503A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81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A78434-6A9E-EEB1-6608-958E7B5BF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A8D1164-3443-3ABE-22C5-6EE6EADF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E57BA9A-B494-FA8C-EA76-5C6A57077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237CCDF-FEF4-FE3F-4EBB-76672AD70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91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5DACF85-2448-D42D-83F1-8C6711311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4236B3B-F170-99DE-2747-CFBFA626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7EF7509-786F-FD6F-584A-B11791829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650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8B3CD8-65F6-B9EE-C869-44959099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96AB5F-BE97-E133-0033-FAE199867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39B8C0D-B254-EF88-BDF7-DF60E328C1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B298885-CD2F-8ED4-4B72-1AD3F9EED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0287E4E-E004-DF18-89D9-5A987DDD9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46D978C-2A04-521B-7EA9-080B4DA7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237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8DABC7-63AD-657E-56FF-A081E3B40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AFF4453-C1A0-F7BB-24C0-B288DE8C09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0A6B20B-04E1-A672-3D24-B2371533A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80971FF-C1E7-71FC-2A31-97E9763AA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25E9AA2-40B4-B308-2EBA-F506DBA00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CFAA7F0-7A9D-B848-B53B-D29548686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590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D3A05E4-87A8-FBAA-EB28-2BD466C39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E095225-05E9-546E-C81F-1DFC7BF0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50F4389-1067-4ECF-EBA7-D7F06BC9D5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A53BA6-5462-4869-961A-099DA6DA5F61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DEBA6-A15E-9DD6-575A-83A7A946DD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4661969-EC79-AFF7-7577-2DF1076DCD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110074-1D33-4101-85DD-42F5B8596D0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42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uppo 31">
            <a:extLst>
              <a:ext uri="{FF2B5EF4-FFF2-40B4-BE49-F238E27FC236}">
                <a16:creationId xmlns:a16="http://schemas.microsoft.com/office/drawing/2014/main" id="{4B97A98D-3E9A-DFFB-3A02-8ED1E1EBA8B3}"/>
              </a:ext>
            </a:extLst>
          </p:cNvPr>
          <p:cNvGrpSpPr/>
          <p:nvPr/>
        </p:nvGrpSpPr>
        <p:grpSpPr>
          <a:xfrm>
            <a:off x="1984188" y="1464235"/>
            <a:ext cx="8343153" cy="5223436"/>
            <a:chOff x="1984188" y="1464235"/>
            <a:chExt cx="8343153" cy="5223436"/>
          </a:xfrm>
        </p:grpSpPr>
        <p:sp>
          <p:nvSpPr>
            <p:cNvPr id="31" name="Rettangolo 30">
              <a:extLst>
                <a:ext uri="{FF2B5EF4-FFF2-40B4-BE49-F238E27FC236}">
                  <a16:creationId xmlns:a16="http://schemas.microsoft.com/office/drawing/2014/main" id="{CE8D0930-B421-573C-7A79-8E117EC54396}"/>
                </a:ext>
              </a:extLst>
            </p:cNvPr>
            <p:cNvSpPr/>
            <p:nvPr/>
          </p:nvSpPr>
          <p:spPr>
            <a:xfrm>
              <a:off x="1984188" y="1464235"/>
              <a:ext cx="8343153" cy="52234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0" name="Gruppo 29">
              <a:extLst>
                <a:ext uri="{FF2B5EF4-FFF2-40B4-BE49-F238E27FC236}">
                  <a16:creationId xmlns:a16="http://schemas.microsoft.com/office/drawing/2014/main" id="{0001C64B-C708-1DC6-7B39-91A5253B98E0}"/>
                </a:ext>
              </a:extLst>
            </p:cNvPr>
            <p:cNvGrpSpPr/>
            <p:nvPr/>
          </p:nvGrpSpPr>
          <p:grpSpPr>
            <a:xfrm>
              <a:off x="2041162" y="1507518"/>
              <a:ext cx="8224475" cy="5141318"/>
              <a:chOff x="2041162" y="1507518"/>
              <a:chExt cx="8224475" cy="5141318"/>
            </a:xfrm>
          </p:grpSpPr>
          <p:grpSp>
            <p:nvGrpSpPr>
              <p:cNvPr id="29" name="Gruppo 28">
                <a:extLst>
                  <a:ext uri="{FF2B5EF4-FFF2-40B4-BE49-F238E27FC236}">
                    <a16:creationId xmlns:a16="http://schemas.microsoft.com/office/drawing/2014/main" id="{89B1835A-B4D8-0686-4AB8-009F56D1B955}"/>
                  </a:ext>
                </a:extLst>
              </p:cNvPr>
              <p:cNvGrpSpPr/>
              <p:nvPr/>
            </p:nvGrpSpPr>
            <p:grpSpPr>
              <a:xfrm>
                <a:off x="2041162" y="1507518"/>
                <a:ext cx="8224475" cy="4026694"/>
                <a:chOff x="2041162" y="1507518"/>
                <a:chExt cx="8224475" cy="4026694"/>
              </a:xfrm>
            </p:grpSpPr>
            <p:pic>
              <p:nvPicPr>
                <p:cNvPr id="4" name="Picture 23" descr="A knee brace with wires attached to it&#10;&#10;AI-generated content may be incorrect.">
                  <a:extLst>
                    <a:ext uri="{FF2B5EF4-FFF2-40B4-BE49-F238E27FC236}">
                      <a16:creationId xmlns:a16="http://schemas.microsoft.com/office/drawing/2014/main" id="{689FF4C8-0731-70D7-31E2-D2B2EEED18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737" b="97496" l="9904" r="89959">
                              <a14:foregroundMark x1="37895" y1="6826" x2="70839" y2="12641"/>
                              <a14:foregroundMark x1="26341" y1="6826" x2="55227" y2="4564"/>
                              <a14:foregroundMark x1="18501" y1="13045" x2="20151" y2="9289"/>
                              <a14:foregroundMark x1="61554" y1="3877" x2="71252" y2="4564"/>
                              <a14:foregroundMark x1="73659" y1="1817" x2="73659" y2="4039"/>
                              <a14:foregroundMark x1="20633" y1="85258" x2="33906" y2="86511"/>
                              <a14:foregroundMark x1="18501" y1="82512" x2="18707" y2="91074"/>
                              <a14:foregroundMark x1="18707" y1="91074" x2="43466" y2="94709"/>
                              <a14:foregroundMark x1="43466" y1="94709" x2="47868" y2="87520"/>
                              <a14:foregroundMark x1="16850" y1="81543" x2="16850" y2="89863"/>
                              <a14:foregroundMark x1="16850" y1="89863" x2="16850" y2="89863"/>
                              <a14:foregroundMark x1="14718" y1="89863" x2="22834" y2="96446"/>
                              <a14:foregroundMark x1="22834" y1="96446" x2="46217" y2="97496"/>
                              <a14:foregroundMark x1="31981" y1="26939" x2="40303" y2="36955"/>
                              <a14:foregroundMark x1="29161" y1="33885" x2="26066" y2="28473"/>
                              <a14:foregroundMark x1="39821" y1="24435" x2="41472" y2="32229"/>
                              <a14:foregroundMark x1="21114" y1="23627" x2="28473" y2="23627"/>
                              <a14:backgroundMark x1="74828" y1="82229" x2="74828" y2="8752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93404" y="1507518"/>
                  <a:ext cx="2363766" cy="4026694"/>
                </a:xfrm>
                <a:prstGeom prst="rect">
                  <a:avLst/>
                </a:prstGeom>
              </p:spPr>
            </p:pic>
            <p:pic>
              <p:nvPicPr>
                <p:cNvPr id="5" name="Picture 6">
                  <a:extLst>
                    <a:ext uri="{FF2B5EF4-FFF2-40B4-BE49-F238E27FC236}">
                      <a16:creationId xmlns:a16="http://schemas.microsoft.com/office/drawing/2014/main" id="{9457D25E-C485-C117-E34F-ED70F8BCCDE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 bwMode="auto">
                <a:xfrm>
                  <a:off x="6400800" y="1512487"/>
                  <a:ext cx="1838616" cy="3983674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" name="CasellaDiTesto 9">
                  <a:extLst>
                    <a:ext uri="{FF2B5EF4-FFF2-40B4-BE49-F238E27FC236}">
                      <a16:creationId xmlns:a16="http://schemas.microsoft.com/office/drawing/2014/main" id="{CBB2AAC3-C45B-4913-D48F-F7EC2C374808}"/>
                    </a:ext>
                  </a:extLst>
                </p:cNvPr>
                <p:cNvSpPr txBox="1"/>
                <p:nvPr/>
              </p:nvSpPr>
              <p:spPr>
                <a:xfrm>
                  <a:off x="2041162" y="3836895"/>
                  <a:ext cx="2067859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i="1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12-Thermistors </a:t>
                  </a:r>
                  <a:br>
                    <a:rPr lang="en-US" i="1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</a:br>
                  <a:r>
                    <a:rPr lang="en-US" i="1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Array</a:t>
                  </a:r>
                </a:p>
              </p:txBody>
            </p:sp>
            <p:sp>
              <p:nvSpPr>
                <p:cNvPr id="13" name="CasellaDiTesto 12">
                  <a:extLst>
                    <a:ext uri="{FF2B5EF4-FFF2-40B4-BE49-F238E27FC236}">
                      <a16:creationId xmlns:a16="http://schemas.microsoft.com/office/drawing/2014/main" id="{56282556-4BE1-535F-4126-AFD5E3FE0FB2}"/>
                    </a:ext>
                  </a:extLst>
                </p:cNvPr>
                <p:cNvSpPr txBox="1"/>
                <p:nvPr/>
              </p:nvSpPr>
              <p:spPr>
                <a:xfrm>
                  <a:off x="2041162" y="2286035"/>
                  <a:ext cx="1604485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i="1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Embedded Electronics Module</a:t>
                  </a:r>
                </a:p>
              </p:txBody>
            </p:sp>
            <p:sp>
              <p:nvSpPr>
                <p:cNvPr id="17" name="CasellaDiTesto 16">
                  <a:extLst>
                    <a:ext uri="{FF2B5EF4-FFF2-40B4-BE49-F238E27FC236}">
                      <a16:creationId xmlns:a16="http://schemas.microsoft.com/office/drawing/2014/main" id="{C816B6B2-A152-B5CB-C662-E56A76C7EDF2}"/>
                    </a:ext>
                  </a:extLst>
                </p:cNvPr>
                <p:cNvSpPr txBox="1"/>
                <p:nvPr/>
              </p:nvSpPr>
              <p:spPr>
                <a:xfrm>
                  <a:off x="8427020" y="2913565"/>
                  <a:ext cx="1838617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i="1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Mobile App:</a:t>
                  </a:r>
                  <a:br>
                    <a:rPr lang="en-US" i="1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</a:br>
                  <a:r>
                    <a:rPr lang="en-US" i="1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Real-Time Heatmap + HDI</a:t>
                  </a:r>
                </a:p>
              </p:txBody>
            </p:sp>
          </p:grpSp>
          <p:grpSp>
            <p:nvGrpSpPr>
              <p:cNvPr id="28" name="Gruppo 27">
                <a:extLst>
                  <a:ext uri="{FF2B5EF4-FFF2-40B4-BE49-F238E27FC236}">
                    <a16:creationId xmlns:a16="http://schemas.microsoft.com/office/drawing/2014/main" id="{8F4A0A5A-B3C7-5EDE-A76A-1DD8619CA83F}"/>
                  </a:ext>
                </a:extLst>
              </p:cNvPr>
              <p:cNvGrpSpPr/>
              <p:nvPr/>
            </p:nvGrpSpPr>
            <p:grpSpPr>
              <a:xfrm>
                <a:off x="2578250" y="5725506"/>
                <a:ext cx="7150299" cy="923330"/>
                <a:chOff x="2280027" y="5725506"/>
                <a:chExt cx="7150299" cy="923330"/>
              </a:xfrm>
            </p:grpSpPr>
            <p:sp>
              <p:nvSpPr>
                <p:cNvPr id="18" name="Rettangolo con angoli arrotondati 17">
                  <a:extLst>
                    <a:ext uri="{FF2B5EF4-FFF2-40B4-BE49-F238E27FC236}">
                      <a16:creationId xmlns:a16="http://schemas.microsoft.com/office/drawing/2014/main" id="{3F3B93A8-DED9-69A6-BB70-40CF6D32D1DB}"/>
                    </a:ext>
                  </a:extLst>
                </p:cNvPr>
                <p:cNvSpPr/>
                <p:nvPr/>
              </p:nvSpPr>
              <p:spPr>
                <a:xfrm>
                  <a:off x="2280027" y="5725506"/>
                  <a:ext cx="1915459" cy="923330"/>
                </a:xfrm>
                <a:prstGeom prst="roundRect">
                  <a:avLst/>
                </a:prstGeom>
                <a:noFill/>
                <a:ln>
                  <a:solidFill>
                    <a:srgbClr val="55555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Thermistors Array</a:t>
                  </a:r>
                </a:p>
              </p:txBody>
            </p:sp>
            <p:sp>
              <p:nvSpPr>
                <p:cNvPr id="20" name="Rettangolo con angoli arrotondati 19">
                  <a:extLst>
                    <a:ext uri="{FF2B5EF4-FFF2-40B4-BE49-F238E27FC236}">
                      <a16:creationId xmlns:a16="http://schemas.microsoft.com/office/drawing/2014/main" id="{B03F2545-6E9B-55B6-B2CC-B5E9627A1589}"/>
                    </a:ext>
                  </a:extLst>
                </p:cNvPr>
                <p:cNvSpPr/>
                <p:nvPr/>
              </p:nvSpPr>
              <p:spPr>
                <a:xfrm>
                  <a:off x="4901925" y="5725507"/>
                  <a:ext cx="1915459" cy="923329"/>
                </a:xfrm>
                <a:prstGeom prst="roundRect">
                  <a:avLst/>
                </a:prstGeom>
                <a:noFill/>
                <a:ln>
                  <a:solidFill>
                    <a:srgbClr val="55555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BLE Data Stream</a:t>
                  </a:r>
                </a:p>
              </p:txBody>
            </p:sp>
            <p:sp>
              <p:nvSpPr>
                <p:cNvPr id="21" name="Rettangolo con angoli arrotondati 20">
                  <a:extLst>
                    <a:ext uri="{FF2B5EF4-FFF2-40B4-BE49-F238E27FC236}">
                      <a16:creationId xmlns:a16="http://schemas.microsoft.com/office/drawing/2014/main" id="{690B5A4D-31E2-0A3F-B298-260DFD10A4BA}"/>
                    </a:ext>
                  </a:extLst>
                </p:cNvPr>
                <p:cNvSpPr/>
                <p:nvPr/>
              </p:nvSpPr>
              <p:spPr>
                <a:xfrm>
                  <a:off x="7514867" y="5725506"/>
                  <a:ext cx="1915459" cy="923330"/>
                </a:xfrm>
                <a:prstGeom prst="roundRect">
                  <a:avLst/>
                </a:prstGeom>
                <a:noFill/>
                <a:ln>
                  <a:solidFill>
                    <a:srgbClr val="55555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HDI Reconstruction on App</a:t>
                  </a:r>
                </a:p>
              </p:txBody>
            </p:sp>
            <p:cxnSp>
              <p:nvCxnSpPr>
                <p:cNvPr id="23" name="Connettore 2 22">
                  <a:extLst>
                    <a:ext uri="{FF2B5EF4-FFF2-40B4-BE49-F238E27FC236}">
                      <a16:creationId xmlns:a16="http://schemas.microsoft.com/office/drawing/2014/main" id="{D08BE21C-19C6-5EC3-6D9C-FE54DEB0F3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95486" y="6184198"/>
                  <a:ext cx="697483" cy="1"/>
                </a:xfrm>
                <a:prstGeom prst="straightConnector1">
                  <a:avLst/>
                </a:prstGeom>
                <a:ln>
                  <a:solidFill>
                    <a:srgbClr val="555555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Connettore 2 24">
                  <a:extLst>
                    <a:ext uri="{FF2B5EF4-FFF2-40B4-BE49-F238E27FC236}">
                      <a16:creationId xmlns:a16="http://schemas.microsoft.com/office/drawing/2014/main" id="{6ABFD44E-A3FF-92C2-2A08-3AD9251558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817384" y="6184198"/>
                  <a:ext cx="697483" cy="1"/>
                </a:xfrm>
                <a:prstGeom prst="straightConnector1">
                  <a:avLst/>
                </a:prstGeom>
                <a:ln>
                  <a:solidFill>
                    <a:srgbClr val="555555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40990131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23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Helvetica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Pugliese, Benito Lorenzo</dc:creator>
  <cp:lastModifiedBy>Pugliese, Benito Lorenzo</cp:lastModifiedBy>
  <cp:revision>1</cp:revision>
  <dcterms:created xsi:type="dcterms:W3CDTF">2025-11-22T23:35:39Z</dcterms:created>
  <dcterms:modified xsi:type="dcterms:W3CDTF">2025-11-23T00:03:56Z</dcterms:modified>
</cp:coreProperties>
</file>

<file path=docProps/thumbnail.jpeg>
</file>